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70" r:id="rId8"/>
    <p:sldId id="258" r:id="rId9"/>
    <p:sldId id="260" r:id="rId10"/>
    <p:sldId id="259" r:id="rId11"/>
    <p:sldId id="261" r:id="rId12"/>
    <p:sldId id="266" r:id="rId13"/>
    <p:sldId id="269" r:id="rId14"/>
    <p:sldId id="267" r:id="rId15"/>
    <p:sldId id="268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5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3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4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140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83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3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8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9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1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DCDF4-5902-4A63-9469-2C1479A3BB5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56C49-4426-4F9C-A82E-1484CD9CEF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1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9937" t="8007" r="29414" b="24661"/>
          <a:stretch/>
        </p:blipFill>
        <p:spPr>
          <a:xfrm>
            <a:off x="2769248" y="71372"/>
            <a:ext cx="7195846" cy="67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0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17037" y="365125"/>
            <a:ext cx="10328987" cy="553182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Лекция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i="1" u="sng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Классификация городских дорог и улиц. </a:t>
            </a:r>
            <a: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Назначение</a:t>
            </a:r>
            <a:r>
              <a:rPr lang="ru-RU" sz="4000" i="1" u="sng" dirty="0">
                <a:latin typeface="Arial" panose="020B0604020202020204" pitchFamily="34" charset="0"/>
                <a:cs typeface="Arial" panose="020B0604020202020204" pitchFamily="34" charset="0"/>
              </a:rPr>
              <a:t>, требования к ним. Городские автомобильные магистрали.</a:t>
            </a:r>
            <a: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82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Улично-дорожную сеть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УДС - населенных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пунктов следует проектировать в виде непрерывной системы с учетом функционального назначения улиц и дорог, интенсивности транспортного, велосипедного и пешеходного движения, архитектурно-планировочной организации территории и характера застройки</a:t>
            </a:r>
          </a:p>
        </p:txBody>
      </p:sp>
    </p:spTree>
    <p:extLst>
      <p:ext uri="{BB962C8B-B14F-4D97-AF65-F5344CB8AC3E}">
        <p14:creationId xmlns:p14="http://schemas.microsoft.com/office/powerpoint/2010/main" val="186226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Состав улично-дорожной сети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составе улично-дорожной сети следует выделять улицы и дороги магистрального и местного значения, а также главные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улицы. 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Категории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улиц и дорог городов следует назначать в соответствии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классификацией.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2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089036"/>
              </p:ext>
            </p:extLst>
          </p:nvPr>
        </p:nvGraphicFramePr>
        <p:xfrm>
          <a:off x="289248" y="475861"/>
          <a:ext cx="11737911" cy="5810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809">
                  <a:extLst>
                    <a:ext uri="{9D8B030D-6E8A-4147-A177-3AD203B41FA5}">
                      <a16:colId xmlns:a16="http://schemas.microsoft.com/office/drawing/2014/main" val="3088730309"/>
                    </a:ext>
                  </a:extLst>
                </a:gridCol>
                <a:gridCol w="8468102">
                  <a:extLst>
                    <a:ext uri="{9D8B030D-6E8A-4147-A177-3AD203B41FA5}">
                      <a16:colId xmlns:a16="http://schemas.microsoft.com/office/drawing/2014/main" val="2639148937"/>
                    </a:ext>
                  </a:extLst>
                </a:gridCol>
              </a:tblGrid>
              <a:tr h="439964">
                <a:tc>
                  <a:txBody>
                    <a:bodyPr/>
                    <a:lstStyle/>
                    <a:p>
                      <a:pPr marL="12065" marR="39179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Категория дорог и улиц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 anchor="ctr"/>
                </a:tc>
                <a:tc>
                  <a:txBody>
                    <a:bodyPr/>
                    <a:lstStyle/>
                    <a:p>
                      <a:pPr marR="15875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Основное назначение дорог и улиц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 anchor="ctr"/>
                </a:tc>
                <a:extLst>
                  <a:ext uri="{0D108BD9-81ED-4DB2-BD59-A6C34878D82A}">
                    <a16:rowId xmlns:a16="http://schemas.microsoft.com/office/drawing/2014/main" val="1442463054"/>
                  </a:ext>
                </a:extLst>
              </a:tr>
              <a:tr h="147516">
                <a:tc>
                  <a:txBody>
                    <a:bodyPr/>
                    <a:lstStyle/>
                    <a:p>
                      <a:pPr marR="26035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tc>
                  <a:txBody>
                    <a:bodyPr/>
                    <a:lstStyle/>
                    <a:p>
                      <a:pPr marR="17780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extLst>
                  <a:ext uri="{0D108BD9-81ED-4DB2-BD59-A6C34878D82A}">
                    <a16:rowId xmlns:a16="http://schemas.microsoft.com/office/drawing/2014/main" val="2486745710"/>
                  </a:ext>
                </a:extLst>
              </a:tr>
              <a:tr h="2216301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Магистральные дороги: скоростного движения 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регулируемого 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движения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tc>
                  <a:txBody>
                    <a:bodyPr/>
                    <a:lstStyle/>
                    <a:p>
                      <a:pPr marL="8890"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8890" marR="25400" indent="45212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Скоростная транспортная связь между удаленными промышленными и планировочными районами в крупнейших и крупных городах; выходы на внешние автомобильные дороги, к аэропортам, крупным зонам массового отдыха и поселениям в системе расселения. Пересечения с магистральными улицами и дорогами в разных уровнях </a:t>
                      </a:r>
                    </a:p>
                    <a:p>
                      <a:pPr marL="8890" marR="2603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связь между районами города на отдельных направлениях и участках преимущественно грузового движения, осуществляемого вне жилой застройки, выходы на внешние автомобильные дороги, пересечения с улицами и дорогами, как правило, в одном уровне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extLst>
                  <a:ext uri="{0D108BD9-81ED-4DB2-BD59-A6C34878D82A}">
                    <a16:rowId xmlns:a16="http://schemas.microsoft.com/office/drawing/2014/main" val="808340789"/>
                  </a:ext>
                </a:extLst>
              </a:tr>
              <a:tr h="2089313">
                <a:tc>
                  <a:txBody>
                    <a:bodyPr/>
                    <a:lstStyle/>
                    <a:p>
                      <a:pPr marR="39179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Магистральные улицы: </a:t>
                      </a: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общегородского  значения:  непрерывного  движения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регулируемого  движения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tc>
                  <a:txBody>
                    <a:bodyPr/>
                    <a:lstStyle/>
                    <a:p>
                      <a:pPr marL="8890"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8890" marR="25400" indent="45212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связь между жилыми, промышленными районами и общественными центрами в крупнейших, крупных и больших городах, а также с другими магистральными улицами, городскими и внешними автомобильными дорогами. Обеспечение движения транспорта по основным направлениям в разных уровнях </a:t>
                      </a:r>
                    </a:p>
                    <a:p>
                      <a:pPr marL="8890" marR="25400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связь между жилыми, промышленными районами и центром города, центрами планировочных районов; выходы на магистральные улицы и дороги и внешние автомобильные дороги. Пересечения с магистральными улицами и дорогами, как правило, в одном уровне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extLst>
                  <a:ext uri="{0D108BD9-81ED-4DB2-BD59-A6C34878D82A}">
                    <a16:rowId xmlns:a16="http://schemas.microsoft.com/office/drawing/2014/main" val="1970401342"/>
                  </a:ext>
                </a:extLst>
              </a:tr>
              <a:tr h="873226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районного значения: 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транспортно- пешеходные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tc>
                  <a:txBody>
                    <a:bodyPr/>
                    <a:lstStyle/>
                    <a:p>
                      <a:pPr marL="8890"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8890" marR="391795" indent="45212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и пешеходная связи между жилыми районами, а также между жилыми и промышленными районами,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общественными центрами, выходы на другие магистральные улицы </a:t>
                      </a:r>
                      <a:endParaRPr lang="ru-RU" sz="11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8890" marR="39179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120" marR="0" marT="12403" marB="0"/>
                </a:tc>
                <a:extLst>
                  <a:ext uri="{0D108BD9-81ED-4DB2-BD59-A6C34878D82A}">
                    <a16:rowId xmlns:a16="http://schemas.microsoft.com/office/drawing/2014/main" val="1429913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26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355564"/>
              </p:ext>
            </p:extLst>
          </p:nvPr>
        </p:nvGraphicFramePr>
        <p:xfrm>
          <a:off x="373225" y="373221"/>
          <a:ext cx="11392678" cy="6156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2730401312"/>
                    </a:ext>
                  </a:extLst>
                </a:gridCol>
                <a:gridCol w="8219042">
                  <a:extLst>
                    <a:ext uri="{9D8B030D-6E8A-4147-A177-3AD203B41FA5}">
                      <a16:colId xmlns:a16="http://schemas.microsoft.com/office/drawing/2014/main" val="1394804630"/>
                    </a:ext>
                  </a:extLst>
                </a:gridCol>
              </a:tblGrid>
              <a:tr h="181557">
                <a:tc>
                  <a:txBody>
                    <a:bodyPr/>
                    <a:lstStyle/>
                    <a:p>
                      <a:pPr marR="1270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>
                  <a:txBody>
                    <a:bodyPr/>
                    <a:lstStyle/>
                    <a:p>
                      <a:pPr marL="6985" marR="391795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extLst>
                  <a:ext uri="{0D108BD9-81ED-4DB2-BD59-A6C34878D82A}">
                    <a16:rowId xmlns:a16="http://schemas.microsoft.com/office/drawing/2014/main" val="1215688256"/>
                  </a:ext>
                </a:extLst>
              </a:tr>
              <a:tr h="206835">
                <a:tc>
                  <a:txBody>
                    <a:bodyPr/>
                    <a:lstStyle/>
                    <a:p>
                      <a:pPr marL="37465" marR="391795" indent="4521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>
                  <a:txBody>
                    <a:bodyPr/>
                    <a:lstStyle/>
                    <a:p>
                      <a:pPr marL="8890"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extLst>
                  <a:ext uri="{0D108BD9-81ED-4DB2-BD59-A6C34878D82A}">
                    <a16:rowId xmlns:a16="http://schemas.microsoft.com/office/drawing/2014/main" val="89681867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пешеходнотранспортные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>
                  <a:txBody>
                    <a:bodyPr/>
                    <a:lstStyle/>
                    <a:p>
                      <a:pPr marL="8890" marR="1270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Пешеходная и транспортная связи (преимущественно общественный пассажирский транспорт) в пределах планировочного района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extLst>
                  <a:ext uri="{0D108BD9-81ED-4DB2-BD59-A6C34878D82A}">
                    <a16:rowId xmlns:a16="http://schemas.microsoft.com/office/drawing/2014/main" val="4261158402"/>
                  </a:ext>
                </a:extLst>
              </a:tr>
              <a:tr h="586547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Улицы и дороги  местного значения: улицы в жилой  застройке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rowSpan="2">
                  <a:txBody>
                    <a:bodyPr/>
                    <a:lstStyle/>
                    <a:p>
                      <a:pPr marL="8890" marR="391795" indent="452120" algn="l">
                        <a:lnSpc>
                          <a:spcPct val="107000"/>
                        </a:lnSpc>
                        <a:spcAft>
                          <a:spcPts val="555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(без пропуска грузового и общественного транспорта) и пешеходная связи на территории жилых районов (микрорайонов), выходы на магистральные улицы и дороги регулируемого движения 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" marR="635" indent="452120" algn="just">
                        <a:lnSpc>
                          <a:spcPct val="97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" marR="63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связь преимущественно легкового и грузового транспорта в пределах зон (районов), выходы на магистральные городские дороги. Пересечения с улицами и дорогами устраиваются в одном уровне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 anchor="ctr"/>
                </a:tc>
                <a:extLst>
                  <a:ext uri="{0D108BD9-81ED-4DB2-BD59-A6C34878D82A}">
                    <a16:rowId xmlns:a16="http://schemas.microsoft.com/office/drawing/2014/main" val="185382840"/>
                  </a:ext>
                </a:extLst>
              </a:tr>
              <a:tr h="801302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улицы и дороги в научно-производственных, промышленных и коммунально-складских зонах (районах)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4217"/>
                  </a:ext>
                </a:extLst>
              </a:tr>
              <a:tr h="487469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пешеходные улицы и дороги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rowSpan="4">
                  <a:txBody>
                    <a:bodyPr/>
                    <a:lstStyle/>
                    <a:p>
                      <a:pPr marL="8890" marR="635" indent="452120" algn="just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Пешеходная связь с местами приложения труда, учреждениями и предприятиями обслуживания, в том числе в пределах общественных центров, местами отдыха и остановочными пунктами общественного транспорта </a:t>
                      </a:r>
                    </a:p>
                    <a:p>
                      <a:pPr marL="8890" marR="1270" indent="452120" algn="just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" marR="1270" indent="452120" algn="just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Транспортная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связь в пределах территории парков и лесопарков преимущественно для движения легковых автомобилей. 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" marR="1270" indent="452120" algn="just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Подъезд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транспортных средств к жилым и общественным зданиям, учреждениям, предприятиям и другим объектам городской застройки внутри районов, микрорайонов, кварталов. </a:t>
                      </a:r>
                    </a:p>
                    <a:p>
                      <a:pPr marL="8890" marR="63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" marR="63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Проезд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велосипедах по свободным от других видов транспортного движения трассам к местам отдыха, общественным центрам, а в крупнейших и крупных городах – связь в пределах планировочных районов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extLst>
                  <a:ext uri="{0D108BD9-81ED-4DB2-BD59-A6C34878D82A}">
                    <a16:rowId xmlns:a16="http://schemas.microsoft.com/office/drawing/2014/main" val="155327378"/>
                  </a:ext>
                </a:extLst>
              </a:tr>
              <a:tr h="388392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парковые дороги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10777"/>
                  </a:ext>
                </a:extLst>
              </a:tr>
              <a:tr h="363114">
                <a:tc>
                  <a:txBody>
                    <a:bodyPr/>
                    <a:lstStyle/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проезды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36838"/>
                  </a:ext>
                </a:extLst>
              </a:tr>
              <a:tr h="466906">
                <a:tc>
                  <a:txBody>
                    <a:bodyPr/>
                    <a:lstStyle/>
                    <a:p>
                      <a:pPr marR="391795" indent="4521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велосипедные дорожки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R="391795" indent="45212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12217"/>
                  </a:ext>
                </a:extLst>
              </a:tr>
              <a:tr h="2278362">
                <a:tc gridSpan="2">
                  <a:txBody>
                    <a:bodyPr/>
                    <a:lstStyle/>
                    <a:p>
                      <a:pPr marL="180340" marR="391795" indent="45212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Примечания:  </a:t>
                      </a:r>
                    </a:p>
                    <a:p>
                      <a:pPr marL="342900" marR="635" lvl="0" indent="-342900" algn="just" fontAlgn="base">
                        <a:lnSpc>
                          <a:spcPct val="9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Главные улицы, как правило, выделяются из состава транспортно-пешеходных, </a:t>
                      </a:r>
                      <a:r>
                        <a:rPr lang="ru-RU" sz="1100" u="none" strike="noStrike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пешеходно</a:t>
                      </a: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-транспортных и пешеходных улиц и являются основой </a:t>
                      </a:r>
                      <a:r>
                        <a:rPr lang="ru-RU" sz="1100" u="none" strike="noStrike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архитектурнопланировочного</a:t>
                      </a: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построения общегородского центра. </a:t>
                      </a:r>
                    </a:p>
                    <a:p>
                      <a:pPr marL="342900" marR="635" lvl="0" indent="-342900" algn="just" fontAlgn="base">
                        <a:lnSpc>
                          <a:spcPct val="9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зависимости от величины и планировочной структуры городов, объемов движения указанные основные категории улиц и дорог допускается дополнять или применять их неполный состав. Если расчетные затраты времени на трудовые передвижения превышают установленные настоящими нормами, допускается при наличии специальных обоснований принимать категории магистральных улиц и дорог, приведенные в настоящей таблице для групп городов с большей численностью населения. </a:t>
                      </a:r>
                    </a:p>
                    <a:p>
                      <a:pPr marL="342900" marR="635" lvl="0" indent="-342900" algn="just" fontAlgn="base">
                        <a:lnSpc>
                          <a:spcPct val="97000"/>
                        </a:lnSpc>
                        <a:spcAft>
                          <a:spcPts val="5"/>
                        </a:spcAft>
                        <a:buClr>
                          <a:srgbClr val="000000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условиях реконструкции, а также для улиц районного значения допускается устройство магистралей или их участков, предназначенных только для пропуска средств общественного транспорта, с организацией трамвайно-пешеходного. </a:t>
                      </a:r>
                      <a:r>
                        <a:rPr lang="ru-RU" sz="1100" u="none" strike="noStrike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троллейбуснопешеходного</a:t>
                      </a: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или </a:t>
                      </a:r>
                      <a:r>
                        <a:rPr lang="ru-RU" sz="1100" u="none" strike="noStrike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автобусно</a:t>
                      </a: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-пешеходного движений. </a:t>
                      </a:r>
                    </a:p>
                    <a:p>
                      <a:pPr marL="342900" marR="635" lvl="0" indent="-342900"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+mj-lt"/>
                        <a:buAutoNum type="arabicPeriod"/>
                      </a:pPr>
                      <a:r>
                        <a:rPr lang="ru-RU" sz="11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исторических городах следует предусматривать исключение или сокращение объемов движения наземного транспорта через территорию исторического ядра общегородского центра: устройство обходных магистральных улиц, улиц с ограниченным движением транспорта, пешеходных улиц и зон, размещение стоянок автомобилей преимущественно по периметру этого ядра. </a:t>
                      </a:r>
                      <a:endParaRPr lang="ru-RU" sz="1100" u="none" strike="noStrike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01" marR="10051" marT="695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23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37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l="25591" t="22762" r="27160" b="41062"/>
          <a:stretch>
            <a:fillRect/>
          </a:stretch>
        </p:blipFill>
        <p:spPr bwMode="auto">
          <a:xfrm>
            <a:off x="877077" y="376471"/>
            <a:ext cx="9815804" cy="601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700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25781" t="40450" r="26500" b="8970"/>
          <a:stretch/>
        </p:blipFill>
        <p:spPr>
          <a:xfrm>
            <a:off x="1035699" y="876300"/>
            <a:ext cx="10263672" cy="545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49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30039" t="31167" r="32317" b="16429"/>
          <a:stretch/>
        </p:blipFill>
        <p:spPr>
          <a:xfrm>
            <a:off x="923731" y="411671"/>
            <a:ext cx="9657183" cy="570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5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34346" t="29885" r="32264" b="11212"/>
          <a:stretch/>
        </p:blipFill>
        <p:spPr>
          <a:xfrm>
            <a:off x="1595536" y="410547"/>
            <a:ext cx="8770774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84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/>
          <p:cNvPicPr>
            <a:picLocks noChangeAspect="1"/>
          </p:cNvPicPr>
          <p:nvPr/>
        </p:nvPicPr>
        <p:blipFill rotWithShape="1">
          <a:blip r:embed="rId2"/>
          <a:srcRect l="28721" t="30525" r="29142" b="15373"/>
          <a:stretch/>
        </p:blipFill>
        <p:spPr>
          <a:xfrm>
            <a:off x="1046617" y="296461"/>
            <a:ext cx="10084803" cy="607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5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Практическая работа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№2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Техническая классификация автомобильных дорог</a:t>
            </a:r>
            <a:endParaRPr lang="ru-RU" dirty="0"/>
          </a:p>
          <a:p>
            <a:r>
              <a:rPr lang="ru-RU" dirty="0"/>
              <a:t>Технической классификацией установлено деление дорог на пять категорий исходя из интенсивности движения на двадцатилетнюю перспективу.</a:t>
            </a:r>
          </a:p>
          <a:p>
            <a:r>
              <a:rPr lang="ru-RU" dirty="0"/>
              <a:t>         Интенсивность движения - количество автомобилей, проходящих через сечение дороги за единицу времени, авт./сутки.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843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15397"/>
          </a:xfrm>
        </p:spPr>
        <p:txBody>
          <a:bodyPr>
            <a:normAutofit/>
          </a:bodyPr>
          <a:lstStyle/>
          <a:p>
            <a:pPr algn="ctr"/>
            <a: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  <a:t>Расчетная интенсивность принимается в транспортных единицах, если легковых автомобилей в потоке менее 30% от общего потока.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607859"/>
              </p:ext>
            </p:extLst>
          </p:nvPr>
        </p:nvGraphicFramePr>
        <p:xfrm>
          <a:off x="2155372" y="2220685"/>
          <a:ext cx="7828383" cy="3853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3186">
                  <a:extLst>
                    <a:ext uri="{9D8B030D-6E8A-4147-A177-3AD203B41FA5}">
                      <a16:colId xmlns:a16="http://schemas.microsoft.com/office/drawing/2014/main" val="1166213432"/>
                    </a:ext>
                  </a:extLst>
                </a:gridCol>
                <a:gridCol w="4005197">
                  <a:extLst>
                    <a:ext uri="{9D8B030D-6E8A-4147-A177-3AD203B41FA5}">
                      <a16:colId xmlns:a16="http://schemas.microsoft.com/office/drawing/2014/main" val="720118595"/>
                    </a:ext>
                  </a:extLst>
                </a:gridCol>
              </a:tblGrid>
              <a:tr h="2752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Тип  транспортного средства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Коэффициент приведения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6549127"/>
                  </a:ext>
                </a:extLst>
              </a:tr>
              <a:tr h="35782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Легковой автомобиль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Мотоцикл с коляской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Мотоциклы, мопеды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Грузовые автомобили: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(2 тонны)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(6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(8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(14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(14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Автопоезда: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(20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(30 тонн)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( 30 тонн)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1,00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0,75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0,5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1,5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2,5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3,5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5,0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2688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891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1268962" y="1931437"/>
            <a:ext cx="9545217" cy="345232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Методика определения параметров проектируемой автомобильной дороги следующая: в зависимости от интенсивности дорожного движения определяется категория дороги, а затем для данной категории определяются характеристики автомобильной дороги. </a:t>
            </a:r>
          </a:p>
        </p:txBody>
      </p:sp>
      <p:pic>
        <p:nvPicPr>
          <p:cNvPr id="1028" name="Picture 4" descr="https://present5.com/presentation/-30182505_159928191/image-3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2" b="47560"/>
          <a:stretch/>
        </p:blipFill>
        <p:spPr bwMode="auto">
          <a:xfrm>
            <a:off x="457198" y="4188991"/>
            <a:ext cx="10870881" cy="160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100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Важной характеристикой потока автомобилей является средняя скорость движения. При малой интенсивности отдельные автомобили могут в полной мере реализовать свои динамические качества. При возрастании интенсивности начинает проявляться взаимовлияние автомобилей, в результате которого устанавливается некоторая средняя скорость потока транспорта. Эта скорость является характеристикой пропускной способностью дороги, т.е. количества автомобилей, которое может проехать по дороге за единицу времени.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655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90665577"/>
              </p:ext>
            </p:extLst>
          </p:nvPr>
        </p:nvGraphicFramePr>
        <p:xfrm>
          <a:off x="1026365" y="382559"/>
          <a:ext cx="10618241" cy="6248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1376">
                  <a:extLst>
                    <a:ext uri="{9D8B030D-6E8A-4147-A177-3AD203B41FA5}">
                      <a16:colId xmlns:a16="http://schemas.microsoft.com/office/drawing/2014/main" val="3791782421"/>
                    </a:ext>
                  </a:extLst>
                </a:gridCol>
                <a:gridCol w="1239945">
                  <a:extLst>
                    <a:ext uri="{9D8B030D-6E8A-4147-A177-3AD203B41FA5}">
                      <a16:colId xmlns:a16="http://schemas.microsoft.com/office/drawing/2014/main" val="1458204971"/>
                    </a:ext>
                  </a:extLst>
                </a:gridCol>
                <a:gridCol w="1239945">
                  <a:extLst>
                    <a:ext uri="{9D8B030D-6E8A-4147-A177-3AD203B41FA5}">
                      <a16:colId xmlns:a16="http://schemas.microsoft.com/office/drawing/2014/main" val="574863222"/>
                    </a:ext>
                  </a:extLst>
                </a:gridCol>
                <a:gridCol w="867438">
                  <a:extLst>
                    <a:ext uri="{9D8B030D-6E8A-4147-A177-3AD203B41FA5}">
                      <a16:colId xmlns:a16="http://schemas.microsoft.com/office/drawing/2014/main" val="3585344609"/>
                    </a:ext>
                  </a:extLst>
                </a:gridCol>
                <a:gridCol w="868312">
                  <a:extLst>
                    <a:ext uri="{9D8B030D-6E8A-4147-A177-3AD203B41FA5}">
                      <a16:colId xmlns:a16="http://schemas.microsoft.com/office/drawing/2014/main" val="277256761"/>
                    </a:ext>
                  </a:extLst>
                </a:gridCol>
                <a:gridCol w="868312">
                  <a:extLst>
                    <a:ext uri="{9D8B030D-6E8A-4147-A177-3AD203B41FA5}">
                      <a16:colId xmlns:a16="http://schemas.microsoft.com/office/drawing/2014/main" val="3088725655"/>
                    </a:ext>
                  </a:extLst>
                </a:gridCol>
                <a:gridCol w="867438">
                  <a:extLst>
                    <a:ext uri="{9D8B030D-6E8A-4147-A177-3AD203B41FA5}">
                      <a16:colId xmlns:a16="http://schemas.microsoft.com/office/drawing/2014/main" val="1268846662"/>
                    </a:ext>
                  </a:extLst>
                </a:gridCol>
                <a:gridCol w="744143">
                  <a:extLst>
                    <a:ext uri="{9D8B030D-6E8A-4147-A177-3AD203B41FA5}">
                      <a16:colId xmlns:a16="http://schemas.microsoft.com/office/drawing/2014/main" val="2131210393"/>
                    </a:ext>
                  </a:extLst>
                </a:gridCol>
                <a:gridCol w="744143">
                  <a:extLst>
                    <a:ext uri="{9D8B030D-6E8A-4147-A177-3AD203B41FA5}">
                      <a16:colId xmlns:a16="http://schemas.microsoft.com/office/drawing/2014/main" val="942490804"/>
                    </a:ext>
                  </a:extLst>
                </a:gridCol>
                <a:gridCol w="743269">
                  <a:extLst>
                    <a:ext uri="{9D8B030D-6E8A-4147-A177-3AD203B41FA5}">
                      <a16:colId xmlns:a16="http://schemas.microsoft.com/office/drawing/2014/main" val="2738481932"/>
                    </a:ext>
                  </a:extLst>
                </a:gridCol>
                <a:gridCol w="703920">
                  <a:extLst>
                    <a:ext uri="{9D8B030D-6E8A-4147-A177-3AD203B41FA5}">
                      <a16:colId xmlns:a16="http://schemas.microsoft.com/office/drawing/2014/main" val="1903972459"/>
                    </a:ext>
                  </a:extLst>
                </a:gridCol>
              </a:tblGrid>
              <a:tr h="229758">
                <a:tc rowSpan="2"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 транспортного потока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 gridSpan="10"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Интенсивность движения автомобилей по вариантам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66480"/>
                  </a:ext>
                </a:extLst>
              </a:tr>
              <a:tr h="363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tc>
                  <a:txBody>
                    <a:bodyPr/>
                    <a:lstStyle/>
                    <a:p>
                      <a:pPr indent="18415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ctr"/>
                </a:tc>
                <a:extLst>
                  <a:ext uri="{0D108BD9-81ED-4DB2-BD59-A6C34878D82A}">
                    <a16:rowId xmlns:a16="http://schemas.microsoft.com/office/drawing/2014/main" val="342118161"/>
                  </a:ext>
                </a:extLst>
              </a:tr>
              <a:tr h="480492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Toyota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008545549"/>
                  </a:ext>
                </a:extLst>
              </a:tr>
              <a:tr h="480492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Nissan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1593706119"/>
                  </a:ext>
                </a:extLst>
              </a:tr>
              <a:tr h="480492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Mercedes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1005077735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BMW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3772866675"/>
                  </a:ext>
                </a:extLst>
              </a:tr>
              <a:tr h="480492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762767301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Mazda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179268357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ВАЗ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1073588542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1976425155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Москвич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417681652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627619874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МАЗ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812678769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КРАЗ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970966831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КамАЗ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3798846787"/>
                  </a:ext>
                </a:extLst>
              </a:tr>
              <a:tr h="480492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Урал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3532584499"/>
                  </a:ext>
                </a:extLst>
              </a:tr>
              <a:tr h="296650"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ЗиЛ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tc>
                  <a:txBody>
                    <a:bodyPr/>
                    <a:lstStyle/>
                    <a:p>
                      <a:pPr indent="184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383" marR="42383" marT="0" marB="0" anchor="b"/>
                </a:tc>
                <a:extLst>
                  <a:ext uri="{0D108BD9-81ED-4DB2-BD59-A6C34878D82A}">
                    <a16:rowId xmlns:a16="http://schemas.microsoft.com/office/drawing/2014/main" val="268804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352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35962252"/>
              </p:ext>
            </p:extLst>
          </p:nvPr>
        </p:nvGraphicFramePr>
        <p:xfrm>
          <a:off x="1576874" y="914397"/>
          <a:ext cx="8920066" cy="5663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20066">
                  <a:extLst>
                    <a:ext uri="{9D8B030D-6E8A-4147-A177-3AD203B41FA5}">
                      <a16:colId xmlns:a16="http://schemas.microsoft.com/office/drawing/2014/main" val="1136204838"/>
                    </a:ext>
                  </a:extLst>
                </a:gridCol>
              </a:tblGrid>
              <a:tr h="760979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Районы проектирования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134042638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Нур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-Султан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2809778292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Алматы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735081074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Усть-Каменогорск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2447249907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Шымкент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360406395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Атырау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3995716328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Кокшетау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3328453218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Тараз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443930752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Семей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991216096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538963866"/>
                  </a:ext>
                </a:extLst>
              </a:tr>
              <a:tr h="253659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Актау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4223378454"/>
                  </a:ext>
                </a:extLst>
              </a:tr>
              <a:tr h="38049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Костанай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3606252065"/>
                  </a:ext>
                </a:extLst>
              </a:tr>
              <a:tr h="253659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Петропавл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1578189003"/>
                  </a:ext>
                </a:extLst>
              </a:tr>
              <a:tr h="253659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Актобе</a:t>
                      </a: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01" marR="33301" marT="0" marB="0" anchor="ctr"/>
                </a:tc>
                <a:extLst>
                  <a:ext uri="{0D108BD9-81ED-4DB2-BD59-A6C34878D82A}">
                    <a16:rowId xmlns:a16="http://schemas.microsoft.com/office/drawing/2014/main" val="76930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83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1038</Words>
  <Application>Microsoft Office PowerPoint</Application>
  <PresentationFormat>Широкоэкранный</PresentationFormat>
  <Paragraphs>282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Лекция 2.  Классификация городских дорог и улиц.  Назначение, требования к ним. Городские автомобильные магистрали. </vt:lpstr>
      <vt:lpstr>Улично-дорожную сеть</vt:lpstr>
      <vt:lpstr>Состав улично-дорожной сети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Практическая работа №2</vt:lpstr>
      <vt:lpstr>Расчетная интенсивность принимается в транспортных единицах, если легковых автомобилей в потоке менее 30% от общего потока.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Анар</cp:lastModifiedBy>
  <cp:revision>11</cp:revision>
  <dcterms:created xsi:type="dcterms:W3CDTF">2024-01-19T10:11:07Z</dcterms:created>
  <dcterms:modified xsi:type="dcterms:W3CDTF">2024-01-28T16:02:51Z</dcterms:modified>
</cp:coreProperties>
</file>